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73" r:id="rId15"/>
    <p:sldId id="278" r:id="rId16"/>
    <p:sldId id="277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History 336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267200"/>
            <a:ext cx="7543800" cy="1600200"/>
          </a:xfrm>
        </p:spPr>
        <p:txBody>
          <a:bodyPr/>
          <a:lstStyle/>
          <a:p>
            <a:r>
              <a:rPr lang="en-CA" dirty="0" smtClean="0">
                <a:solidFill>
                  <a:srgbClr val="FFFF00"/>
                </a:solidFill>
              </a:rPr>
              <a:t>Ideas and Society in Early Modern Europe:</a:t>
            </a:r>
          </a:p>
          <a:p>
            <a:r>
              <a:rPr lang="en-CA" dirty="0" smtClean="0">
                <a:solidFill>
                  <a:srgbClr val="FFFF00"/>
                </a:solidFill>
              </a:rPr>
              <a:t>The Debate about Gender and Identity</a:t>
            </a:r>
            <a:endParaRPr lang="en-C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5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839200" cy="6096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The gendering of the colonial experience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257800"/>
          </a:xfrm>
        </p:spPr>
        <p:txBody>
          <a:bodyPr>
            <a:normAutofit/>
          </a:bodyPr>
          <a:lstStyle/>
          <a:p>
            <a:r>
              <a:rPr lang="en-CA" dirty="0" smtClean="0"/>
              <a:t>Protestant women: came with families </a:t>
            </a:r>
          </a:p>
          <a:p>
            <a:r>
              <a:rPr lang="en-CA" dirty="0" smtClean="0"/>
              <a:t>interracial unions / relations</a:t>
            </a:r>
          </a:p>
          <a:p>
            <a:pPr lvl="1"/>
            <a:r>
              <a:rPr lang="en-CA" dirty="0" smtClean="0"/>
              <a:t>legislation against unions since 1660s</a:t>
            </a:r>
          </a:p>
          <a:p>
            <a:pPr lvl="2"/>
            <a:r>
              <a:rPr lang="en-CA" sz="2400" dirty="0" smtClean="0"/>
              <a:t>exception: Dutch and British in Asia (East Indies)</a:t>
            </a:r>
          </a:p>
          <a:p>
            <a:pPr lvl="1"/>
            <a:r>
              <a:rPr lang="en-CA" dirty="0" smtClean="0"/>
              <a:t>enslavement, sexual violence (p. 320)</a:t>
            </a:r>
          </a:p>
          <a:p>
            <a:r>
              <a:rPr lang="en-CA" dirty="0" smtClean="0"/>
              <a:t>Climate theory and women</a:t>
            </a:r>
          </a:p>
          <a:p>
            <a:r>
              <a:rPr lang="en-CA" dirty="0" smtClean="0"/>
              <a:t>racial difference and gender</a:t>
            </a:r>
          </a:p>
          <a:p>
            <a:pPr lvl="1"/>
            <a:r>
              <a:rPr lang="en-CA" dirty="0" smtClean="0"/>
              <a:t>whiteness of women</a:t>
            </a:r>
          </a:p>
          <a:p>
            <a:pPr lvl="1"/>
            <a:r>
              <a:rPr lang="en-CA" dirty="0" smtClean="0"/>
              <a:t>white women who bear children of colour</a:t>
            </a:r>
          </a:p>
        </p:txBody>
      </p:sp>
    </p:spTree>
    <p:extLst>
      <p:ext uri="{BB962C8B-B14F-4D97-AF65-F5344CB8AC3E}">
        <p14:creationId xmlns:p14="http://schemas.microsoft.com/office/powerpoint/2010/main" val="138691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CA" sz="3200" dirty="0" smtClean="0"/>
              <a:t>What were the main features of the </a:t>
            </a:r>
            <a:r>
              <a:rPr lang="en-CA" sz="3200" i="1" dirty="0" err="1" smtClean="0"/>
              <a:t>querelle</a:t>
            </a:r>
            <a:r>
              <a:rPr lang="en-CA" sz="3200" i="1" dirty="0" smtClean="0"/>
              <a:t> des femmes</a:t>
            </a:r>
            <a:r>
              <a:rPr lang="en-CA" sz="3200" dirty="0" smtClean="0"/>
              <a:t>?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90160"/>
          </a:xfrm>
        </p:spPr>
        <p:txBody>
          <a:bodyPr>
            <a:normAutofit/>
          </a:bodyPr>
          <a:lstStyle/>
          <a:p>
            <a:r>
              <a:rPr lang="en-CA" dirty="0" smtClean="0"/>
              <a:t>“a battle of pens” (p. 28) carried on by “women of the higher ranks” (p. 7) </a:t>
            </a:r>
            <a:r>
              <a:rPr lang="en-CA" dirty="0" smtClean="0">
                <a:sym typeface="Wingdings" pitchFamily="2" charset="2"/>
              </a:rPr>
              <a:t> “political conservatism” (p. 27)</a:t>
            </a:r>
            <a:endParaRPr lang="en-CA" dirty="0" smtClean="0"/>
          </a:p>
          <a:p>
            <a:r>
              <a:rPr lang="en-CA" dirty="0" smtClean="0"/>
              <a:t>the elaboration of “the first feminist theory” (p. 6)</a:t>
            </a:r>
          </a:p>
          <a:p>
            <a:pPr lvl="1"/>
            <a:r>
              <a:rPr lang="en-CA" dirty="0" smtClean="0"/>
              <a:t>polemical opposition to misogyny</a:t>
            </a:r>
          </a:p>
          <a:p>
            <a:pPr lvl="1"/>
            <a:r>
              <a:rPr lang="en-CA" dirty="0" smtClean="0"/>
              <a:t>conception of gender:  “the sexes are culturally, and not just biologically, formed” (p. 7)</a:t>
            </a:r>
          </a:p>
          <a:p>
            <a:pPr lvl="1"/>
            <a:r>
              <a:rPr lang="en-CA" dirty="0" smtClean="0"/>
              <a:t>“a universalist outlook”—The women who engaged in the </a:t>
            </a:r>
            <a:r>
              <a:rPr lang="en-CA" i="1" dirty="0" err="1" smtClean="0"/>
              <a:t>querelle</a:t>
            </a:r>
            <a:r>
              <a:rPr lang="en-CA" dirty="0" smtClean="0"/>
              <a:t> “stood for a truly general conception of humanity” (p. 7).</a:t>
            </a:r>
          </a:p>
        </p:txBody>
      </p:sp>
    </p:spTree>
    <p:extLst>
      <p:ext uri="{BB962C8B-B14F-4D97-AF65-F5344CB8AC3E}">
        <p14:creationId xmlns:p14="http://schemas.microsoft.com/office/powerpoint/2010/main" val="17752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CA" sz="3200" dirty="0"/>
              <a:t>What were the main features of the </a:t>
            </a:r>
            <a:r>
              <a:rPr lang="en-CA" sz="3200" i="1" dirty="0" err="1"/>
              <a:t>querelle</a:t>
            </a:r>
            <a:r>
              <a:rPr lang="en-CA" sz="3200" i="1" dirty="0"/>
              <a:t> des femmes</a:t>
            </a:r>
            <a:r>
              <a:rPr lang="en-CA" sz="32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85360"/>
          </a:xfrm>
        </p:spPr>
        <p:txBody>
          <a:bodyPr/>
          <a:lstStyle/>
          <a:p>
            <a:r>
              <a:rPr lang="en-CA" dirty="0"/>
              <a:t>originated with Christine de </a:t>
            </a:r>
            <a:r>
              <a:rPr lang="en-CA" dirty="0" err="1"/>
              <a:t>Pisan’s</a:t>
            </a:r>
            <a:r>
              <a:rPr lang="en-CA" dirty="0"/>
              <a:t> </a:t>
            </a:r>
            <a:r>
              <a:rPr lang="en-CA" i="1" dirty="0"/>
              <a:t>City of Ladies</a:t>
            </a:r>
            <a:r>
              <a:rPr lang="en-CA" dirty="0"/>
              <a:t> (</a:t>
            </a:r>
            <a:r>
              <a:rPr lang="en-CA" dirty="0" smtClean="0"/>
              <a:t>1405): “the first analysis of the sexual bias of culture” (p. 14)</a:t>
            </a:r>
          </a:p>
          <a:p>
            <a:r>
              <a:rPr lang="en-CA" dirty="0" smtClean="0"/>
              <a:t>realization of “male competitiveness” (p. 15) as a driving force for contempt of women</a:t>
            </a:r>
          </a:p>
          <a:p>
            <a:r>
              <a:rPr lang="en-CA" dirty="0" smtClean="0"/>
              <a:t>“Feminists attacked not men but misogyny and male bias in the literature culture” (p. 19).  Will your research confirm this view?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6791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CA" sz="3200" dirty="0"/>
              <a:t>What were the main features of the </a:t>
            </a:r>
            <a:r>
              <a:rPr lang="en-CA" sz="3200" i="1" dirty="0" err="1"/>
              <a:t>querelle</a:t>
            </a:r>
            <a:r>
              <a:rPr lang="en-CA" sz="3200" i="1" dirty="0"/>
              <a:t> des femmes</a:t>
            </a:r>
            <a:r>
              <a:rPr lang="en-CA" sz="32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5334000" cy="4785360"/>
          </a:xfrm>
        </p:spPr>
        <p:txBody>
          <a:bodyPr/>
          <a:lstStyle/>
          <a:p>
            <a:r>
              <a:rPr lang="en-CA" dirty="0" smtClean="0"/>
              <a:t>twofold strategy</a:t>
            </a:r>
          </a:p>
          <a:p>
            <a:pPr lvl="1"/>
            <a:r>
              <a:rPr lang="en-CA" dirty="0" smtClean="0"/>
              <a:t>increase awareness of female power</a:t>
            </a:r>
          </a:p>
          <a:p>
            <a:pPr lvl="1"/>
            <a:r>
              <a:rPr lang="en-CA" dirty="0" smtClean="0"/>
              <a:t>revise history with its male bias to show that male bias was an historical development and that female power was ancient</a:t>
            </a:r>
          </a:p>
          <a:p>
            <a:r>
              <a:rPr lang="en-CA" dirty="0" smtClean="0"/>
              <a:t>Mary </a:t>
            </a:r>
            <a:r>
              <a:rPr lang="en-CA" dirty="0" err="1" smtClean="0"/>
              <a:t>Astell</a:t>
            </a:r>
            <a:r>
              <a:rPr lang="en-CA" dirty="0" smtClean="0"/>
              <a:t> (1666-1731)</a:t>
            </a:r>
          </a:p>
          <a:p>
            <a:pPr lvl="1"/>
            <a:r>
              <a:rPr lang="en-CA" dirty="0" smtClean="0"/>
              <a:t>critique of marriage</a:t>
            </a:r>
          </a:p>
          <a:p>
            <a:pPr lvl="1"/>
            <a:r>
              <a:rPr lang="en-CA" dirty="0" smtClean="0"/>
              <a:t>assertion of equality between the sexes vs. biblical claims</a:t>
            </a:r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0314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History 336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2840502"/>
          </a:xfrm>
        </p:spPr>
        <p:txBody>
          <a:bodyPr/>
          <a:lstStyle/>
          <a:p>
            <a:r>
              <a:rPr lang="en-CA" dirty="0" smtClean="0"/>
              <a:t>Primary Source reading: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CA" dirty="0" err="1" smtClean="0"/>
              <a:t>Vives</a:t>
            </a:r>
            <a:endParaRPr lang="en-CA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en-CA" dirty="0" err="1" smtClean="0"/>
              <a:t>Marinella</a:t>
            </a:r>
            <a:endParaRPr lang="en-CA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en-CA" dirty="0" err="1" smtClean="0"/>
              <a:t>Suchon</a:t>
            </a:r>
            <a:endParaRPr lang="en-CA" dirty="0" smtClean="0"/>
          </a:p>
          <a:p>
            <a:pPr marL="457200" indent="-457200" algn="l">
              <a:buFont typeface="Arial" pitchFamily="34" charset="0"/>
              <a:buChar char="•"/>
            </a:pPr>
            <a:r>
              <a:rPr lang="en-CA" dirty="0" err="1" smtClean="0"/>
              <a:t>Poullain</a:t>
            </a: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9300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Questions to consider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passages strike you as historically significant?  Mark them and write them down</a:t>
            </a:r>
            <a:r>
              <a:rPr lang="en-CA" dirty="0" smtClean="0"/>
              <a:t>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positions on women and gender does a given primary source take on women and gender?  How does the author support these positions?</a:t>
            </a:r>
            <a:endParaRPr lang="en-CA" dirty="0" smtClean="0"/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formulate at least one historical question based on the assigned reading to start a larger discussion?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find a few secondary sources (and other primary sources) by using the library catalogue and databases that will help you answer your historical question?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Can you think of any current news stories that relate to women and gender?</a:t>
            </a:r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1624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Advantages of these questions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10600" cy="5715000"/>
          </a:xfrm>
        </p:spPr>
        <p:txBody>
          <a:bodyPr>
            <a:normAutofit fontScale="92500" lnSpcReduction="2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Identifying historically significant passages will help you hone your analytical skills in preparation for the second paper</a:t>
            </a:r>
            <a:r>
              <a:rPr lang="en-CA" dirty="0" smtClean="0"/>
              <a:t>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The same goes for identifying the positions that authors take on women and gender and the ways in which they support their positions.</a:t>
            </a:r>
            <a:endParaRPr lang="en-CA" dirty="0" smtClean="0"/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Devising historical questions will give you important practice for devising the historical question that will drive your second paper.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Finding secondary and primary sources will get you into the habit of conducting the preliminary research necessary for your second paper.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If you are aware of current problems that involve women and gender, you can think about continuities and discontinuities with the early modern period.</a:t>
            </a:r>
          </a:p>
          <a:p>
            <a:pPr marL="651510" indent="-514350">
              <a:buFont typeface="+mj-lt"/>
              <a:buAutoNum type="arabicPeriod"/>
            </a:pPr>
            <a:endParaRPr lang="en-CA" dirty="0" smtClean="0"/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70707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CA" dirty="0" smtClean="0"/>
              <a:t>Recent news items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/>
          <a:lstStyle/>
          <a:p>
            <a:r>
              <a:rPr lang="en-CA" dirty="0" smtClean="0"/>
              <a:t>BBC, 24 January 2013: “Pentagon ends ban on women in frontline combat”</a:t>
            </a:r>
          </a:p>
          <a:p>
            <a:pPr marL="137160" indent="0">
              <a:buNone/>
            </a:pPr>
            <a:r>
              <a:rPr lang="en-CA" dirty="0"/>
              <a:t>http://</a:t>
            </a:r>
            <a:r>
              <a:rPr lang="en-CA" dirty="0" smtClean="0"/>
              <a:t>www.bbc.co.uk/news/world-us-canada-21172033 </a:t>
            </a:r>
          </a:p>
          <a:p>
            <a:r>
              <a:rPr lang="en-CA" dirty="0" smtClean="0"/>
              <a:t>CBC, 25 January 2013: “Unmarried Quebec couples have no right to alimony, court rules”</a:t>
            </a:r>
          </a:p>
          <a:p>
            <a:pPr marL="137160" indent="0">
              <a:buNone/>
            </a:pPr>
            <a:r>
              <a:rPr lang="en-CA" dirty="0"/>
              <a:t>http://www.cbc.ca/news/canada/montreal/story/2013/01/25/supreme-court-ruling-eric-vs-lola-quebec-civil-code.html</a:t>
            </a:r>
          </a:p>
        </p:txBody>
      </p:sp>
    </p:spTree>
    <p:extLst>
      <p:ext uri="{BB962C8B-B14F-4D97-AF65-F5344CB8AC3E}">
        <p14:creationId xmlns:p14="http://schemas.microsoft.com/office/powerpoint/2010/main" val="275758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/>
              <a:t>Power, Colonialism, </a:t>
            </a:r>
            <a:r>
              <a:rPr lang="en-CA" sz="3600" i="1" dirty="0" err="1" smtClean="0"/>
              <a:t>Querelle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How can we understand power in terms of gender?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err="1"/>
              <a:t>Wiesner</a:t>
            </a:r>
            <a:r>
              <a:rPr lang="en-CA" dirty="0"/>
              <a:t>-Hanks writes:  “Every aspect of the process of colonization was gendered” (p. 307). How was this the case</a:t>
            </a:r>
            <a:r>
              <a:rPr lang="en-CA" dirty="0" smtClean="0"/>
              <a:t>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were the main features of the </a:t>
            </a:r>
            <a:r>
              <a:rPr lang="en-CA" i="1" dirty="0" err="1" smtClean="0"/>
              <a:t>querelle</a:t>
            </a:r>
            <a:r>
              <a:rPr lang="en-CA" i="1" dirty="0" smtClean="0"/>
              <a:t> des femmes</a:t>
            </a:r>
            <a:r>
              <a:rPr lang="en-CA" dirty="0" smtClean="0"/>
              <a:t>?</a:t>
            </a:r>
            <a:r>
              <a:rPr lang="en-CA" dirty="0"/>
              <a:t/>
            </a:r>
            <a:br>
              <a:rPr lang="en-CA" dirty="0"/>
            </a:br>
            <a:endParaRPr lang="en-CA" dirty="0" smtClean="0"/>
          </a:p>
          <a:p>
            <a:pPr marL="651510" indent="-514350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908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10600" cy="990600"/>
          </a:xfrm>
        </p:spPr>
        <p:txBody>
          <a:bodyPr>
            <a:normAutofit fontScale="90000"/>
          </a:bodyPr>
          <a:lstStyle/>
          <a:p>
            <a:r>
              <a:rPr lang="en-CA" sz="3200" dirty="0" smtClean="0"/>
              <a:t>How can we understand power in terms of gender?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001000" cy="493776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power: formal and informal (p. 277), public and private</a:t>
            </a:r>
          </a:p>
          <a:p>
            <a:r>
              <a:rPr lang="en-CA" dirty="0" smtClean="0"/>
              <a:t>women as rulers</a:t>
            </a:r>
          </a:p>
          <a:p>
            <a:pPr lvl="1"/>
            <a:r>
              <a:rPr lang="en-CA" dirty="0" smtClean="0"/>
              <a:t>against: John Knox, </a:t>
            </a:r>
            <a:r>
              <a:rPr lang="en-CA" i="1" dirty="0" smtClean="0"/>
              <a:t>The First Blast of the Trumpet against the Monstrous Regiment of Women </a:t>
            </a:r>
            <a:r>
              <a:rPr lang="en-CA" dirty="0" smtClean="0"/>
              <a:t> (1558)</a:t>
            </a:r>
          </a:p>
          <a:p>
            <a:pPr lvl="1"/>
            <a:r>
              <a:rPr lang="en-CA" dirty="0" smtClean="0"/>
              <a:t>against: Jean </a:t>
            </a:r>
            <a:r>
              <a:rPr lang="en-CA" dirty="0" err="1" smtClean="0"/>
              <a:t>Bodin</a:t>
            </a:r>
            <a:r>
              <a:rPr lang="en-CA" dirty="0" smtClean="0"/>
              <a:t>, </a:t>
            </a:r>
            <a:r>
              <a:rPr lang="en-CA" i="1" dirty="0" smtClean="0"/>
              <a:t>Six Books of the Republic</a:t>
            </a:r>
            <a:r>
              <a:rPr lang="en-CA" dirty="0" smtClean="0"/>
              <a:t> (1576)</a:t>
            </a:r>
          </a:p>
          <a:p>
            <a:pPr lvl="1"/>
            <a:r>
              <a:rPr lang="en-CA" dirty="0" smtClean="0"/>
              <a:t>against: Robert </a:t>
            </a:r>
            <a:r>
              <a:rPr lang="en-CA" dirty="0" err="1" smtClean="0"/>
              <a:t>Filmer</a:t>
            </a:r>
            <a:r>
              <a:rPr lang="en-CA" dirty="0" smtClean="0"/>
              <a:t>, </a:t>
            </a:r>
            <a:r>
              <a:rPr lang="en-CA" i="1" dirty="0" err="1" smtClean="0"/>
              <a:t>Patriarcha</a:t>
            </a:r>
            <a:r>
              <a:rPr lang="en-CA" dirty="0" smtClean="0"/>
              <a:t> (1680)</a:t>
            </a:r>
          </a:p>
          <a:p>
            <a:pPr lvl="1"/>
            <a:r>
              <a:rPr lang="en-CA" dirty="0" smtClean="0"/>
              <a:t>for: Thomas Smith, </a:t>
            </a:r>
            <a:r>
              <a:rPr lang="en-CA" i="1" dirty="0" smtClean="0"/>
              <a:t>De </a:t>
            </a:r>
            <a:r>
              <a:rPr lang="en-CA" i="1" dirty="0" err="1" smtClean="0"/>
              <a:t>Republica</a:t>
            </a:r>
            <a:r>
              <a:rPr lang="en-CA" i="1" dirty="0" smtClean="0"/>
              <a:t> </a:t>
            </a:r>
            <a:r>
              <a:rPr lang="en-CA" i="1" dirty="0" err="1" smtClean="0"/>
              <a:t>Anglorum</a:t>
            </a:r>
            <a:r>
              <a:rPr lang="en-CA" i="1" dirty="0" smtClean="0"/>
              <a:t>: The </a:t>
            </a:r>
            <a:r>
              <a:rPr lang="en-CA" i="1" dirty="0" err="1" smtClean="0"/>
              <a:t>Maner</a:t>
            </a:r>
            <a:r>
              <a:rPr lang="en-CA" i="1" dirty="0" smtClean="0"/>
              <a:t> of Government or </a:t>
            </a:r>
            <a:r>
              <a:rPr lang="en-CA" i="1" dirty="0" err="1" smtClean="0"/>
              <a:t>Policie</a:t>
            </a:r>
            <a:r>
              <a:rPr lang="en-CA" i="1" dirty="0" smtClean="0"/>
              <a:t> of the </a:t>
            </a:r>
            <a:r>
              <a:rPr lang="en-CA" i="1" dirty="0" err="1" smtClean="0"/>
              <a:t>Realme</a:t>
            </a:r>
            <a:r>
              <a:rPr lang="en-CA" i="1" dirty="0" smtClean="0"/>
              <a:t> of England </a:t>
            </a:r>
            <a:r>
              <a:rPr lang="en-CA" dirty="0" smtClean="0"/>
              <a:t>(1583)</a:t>
            </a:r>
          </a:p>
          <a:p>
            <a:pPr lvl="1"/>
            <a:r>
              <a:rPr lang="en-CA" dirty="0" smtClean="0"/>
              <a:t>for: John Aylmer, </a:t>
            </a:r>
            <a:r>
              <a:rPr lang="en-CA" i="1" dirty="0" err="1" smtClean="0"/>
              <a:t>Harborowe</a:t>
            </a:r>
            <a:r>
              <a:rPr lang="en-CA" i="1" dirty="0" smtClean="0"/>
              <a:t> for Faithfull and </a:t>
            </a:r>
            <a:r>
              <a:rPr lang="en-CA" i="1" dirty="0" err="1" smtClean="0"/>
              <a:t>Trewe</a:t>
            </a:r>
            <a:r>
              <a:rPr lang="en-CA" i="1" dirty="0" smtClean="0"/>
              <a:t> </a:t>
            </a:r>
            <a:r>
              <a:rPr lang="en-CA" i="1" dirty="0" err="1" smtClean="0"/>
              <a:t>Subjectes</a:t>
            </a:r>
            <a:r>
              <a:rPr lang="en-CA" i="1" dirty="0" smtClean="0"/>
              <a:t> </a:t>
            </a:r>
            <a:r>
              <a:rPr lang="en-CA" dirty="0" smtClean="0"/>
              <a:t> (1559)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3095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10600" cy="990600"/>
          </a:xfrm>
        </p:spPr>
        <p:txBody>
          <a:bodyPr>
            <a:normAutofit fontScale="90000"/>
          </a:bodyPr>
          <a:lstStyle/>
          <a:p>
            <a:r>
              <a:rPr lang="en-CA" sz="3200" dirty="0" smtClean="0"/>
              <a:t>How can we understand power in terms of gender?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4876800" cy="4937760"/>
          </a:xfrm>
        </p:spPr>
        <p:txBody>
          <a:bodyPr>
            <a:normAutofit/>
          </a:bodyPr>
          <a:lstStyle/>
          <a:p>
            <a:r>
              <a:rPr lang="en-CA" dirty="0" smtClean="0"/>
              <a:t>authority of husbands</a:t>
            </a:r>
          </a:p>
          <a:p>
            <a:pPr lvl="1"/>
            <a:r>
              <a:rPr lang="en-CA" dirty="0" smtClean="0"/>
              <a:t>effect of Protestantism</a:t>
            </a:r>
          </a:p>
          <a:p>
            <a:pPr lvl="1"/>
            <a:r>
              <a:rPr lang="en-CA" dirty="0" smtClean="0"/>
              <a:t>citizenship: excluding women</a:t>
            </a:r>
          </a:p>
          <a:p>
            <a:pPr lvl="1"/>
            <a:r>
              <a:rPr lang="en-CA" dirty="0" smtClean="0"/>
              <a:t>an unsuccessful argument: the household as public sphere</a:t>
            </a:r>
          </a:p>
          <a:p>
            <a:pPr lvl="1"/>
            <a:r>
              <a:rPr lang="en-CA" dirty="0" smtClean="0"/>
              <a:t>France:  </a:t>
            </a:r>
            <a:r>
              <a:rPr lang="en-CA" i="1" dirty="0" err="1" smtClean="0"/>
              <a:t>lettres</a:t>
            </a:r>
            <a:r>
              <a:rPr lang="en-CA" i="1" dirty="0" smtClean="0"/>
              <a:t> de cachet</a:t>
            </a:r>
            <a:r>
              <a:rPr lang="en-CA" dirty="0" smtClean="0"/>
              <a:t>: arbitrary arrest</a:t>
            </a:r>
          </a:p>
          <a:p>
            <a:pPr lvl="1"/>
            <a:r>
              <a:rPr lang="en-CA" dirty="0" smtClean="0"/>
              <a:t>domestic violence and the double standard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3858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10600" cy="990600"/>
          </a:xfrm>
        </p:spPr>
        <p:txBody>
          <a:bodyPr>
            <a:normAutofit fontScale="90000"/>
          </a:bodyPr>
          <a:lstStyle/>
          <a:p>
            <a:r>
              <a:rPr lang="en-CA" sz="3200" dirty="0" smtClean="0"/>
              <a:t>How can we understand power in terms of gender?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001000" cy="4937760"/>
          </a:xfrm>
        </p:spPr>
        <p:txBody>
          <a:bodyPr>
            <a:normAutofit/>
          </a:bodyPr>
          <a:lstStyle/>
          <a:p>
            <a:r>
              <a:rPr lang="en-CA" dirty="0" smtClean="0"/>
              <a:t>power and action</a:t>
            </a:r>
          </a:p>
          <a:p>
            <a:pPr lvl="1"/>
            <a:r>
              <a:rPr lang="en-CA" dirty="0" smtClean="0"/>
              <a:t>petitions (p. 286) for rights and male disdain</a:t>
            </a:r>
          </a:p>
          <a:p>
            <a:pPr lvl="1"/>
            <a:r>
              <a:rPr lang="en-CA" dirty="0" smtClean="0"/>
              <a:t>petitions on economic matters</a:t>
            </a:r>
          </a:p>
          <a:p>
            <a:pPr lvl="1"/>
            <a:r>
              <a:rPr lang="en-CA" dirty="0" smtClean="0"/>
              <a:t>riots / protests</a:t>
            </a:r>
          </a:p>
          <a:p>
            <a:pPr lvl="1"/>
            <a:r>
              <a:rPr lang="en-CA" dirty="0" smtClean="0"/>
              <a:t>rebellions and subjection to husbands</a:t>
            </a:r>
          </a:p>
          <a:p>
            <a:r>
              <a:rPr lang="en-CA" dirty="0" smtClean="0"/>
              <a:t>political power and theory</a:t>
            </a:r>
          </a:p>
          <a:p>
            <a:pPr lvl="1"/>
            <a:r>
              <a:rPr lang="en-CA" dirty="0" smtClean="0"/>
              <a:t>expansion of vote to a few more men</a:t>
            </a:r>
          </a:p>
          <a:p>
            <a:pPr lvl="1"/>
            <a:r>
              <a:rPr lang="en-CA" dirty="0" smtClean="0"/>
              <a:t>political thought of John Locke (1632-1704), Thomas Hobbes (1588-1679)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4898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10600" cy="990600"/>
          </a:xfrm>
        </p:spPr>
        <p:txBody>
          <a:bodyPr>
            <a:normAutofit fontScale="90000"/>
          </a:bodyPr>
          <a:lstStyle/>
          <a:p>
            <a:r>
              <a:rPr lang="en-CA" sz="3200" dirty="0" smtClean="0"/>
              <a:t>How can we understand power in terms of gender?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001000" cy="4937760"/>
          </a:xfrm>
        </p:spPr>
        <p:txBody>
          <a:bodyPr>
            <a:normAutofit/>
          </a:bodyPr>
          <a:lstStyle/>
          <a:p>
            <a:r>
              <a:rPr lang="en-CA" dirty="0" smtClean="0"/>
              <a:t>problems for men</a:t>
            </a:r>
          </a:p>
          <a:p>
            <a:pPr lvl="1"/>
            <a:r>
              <a:rPr lang="en-CA" dirty="0" smtClean="0"/>
              <a:t>competition: anxiety and violence</a:t>
            </a:r>
          </a:p>
          <a:p>
            <a:pPr lvl="1"/>
            <a:r>
              <a:rPr lang="en-CA" dirty="0" smtClean="0"/>
              <a:t>the “effeminate” man</a:t>
            </a:r>
          </a:p>
          <a:p>
            <a:pPr lvl="2"/>
            <a:r>
              <a:rPr lang="en-CA" sz="2400" dirty="0" smtClean="0"/>
              <a:t>the effeminate French</a:t>
            </a:r>
          </a:p>
          <a:p>
            <a:pPr lvl="1"/>
            <a:r>
              <a:rPr lang="en-CA" dirty="0" smtClean="0"/>
              <a:t>marriage and the “true man” (p. 294) </a:t>
            </a:r>
          </a:p>
          <a:p>
            <a:r>
              <a:rPr lang="en-CA" dirty="0" smtClean="0"/>
              <a:t>disorderly women</a:t>
            </a:r>
          </a:p>
          <a:p>
            <a:pPr lvl="1"/>
            <a:r>
              <a:rPr lang="en-CA" dirty="0" smtClean="0"/>
              <a:t>women who were “outside of the social structure and unruly and unreasonable” (p. 296)</a:t>
            </a:r>
          </a:p>
          <a:p>
            <a:pPr lvl="1"/>
            <a:r>
              <a:rPr lang="en-CA" dirty="0" smtClean="0"/>
              <a:t>“the derivative nature of an adult woman’s authority” (p. 298)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4898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76200"/>
            <a:ext cx="4419600" cy="6705600"/>
          </a:xfrm>
        </p:spPr>
        <p:txBody>
          <a:bodyPr>
            <a:normAutofit fontScale="90000"/>
          </a:bodyPr>
          <a:lstStyle/>
          <a:p>
            <a:pPr algn="l"/>
            <a:r>
              <a:rPr lang="en-CA" sz="4000" dirty="0" smtClean="0"/>
              <a:t>Gender in the Colonial World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sz="2400" dirty="0" smtClean="0"/>
              <a:t>William Blake,</a:t>
            </a:r>
            <a:br>
              <a:rPr lang="en-CA" sz="2400" dirty="0" smtClean="0"/>
            </a:br>
            <a:r>
              <a:rPr lang="en-CA" sz="2400" dirty="0" smtClean="0"/>
              <a:t>“Europe supported by African and America”</a:t>
            </a:r>
            <a:br>
              <a:rPr lang="en-CA" sz="2400" dirty="0" smtClean="0"/>
            </a:br>
            <a:r>
              <a:rPr lang="en-CA" sz="2400" dirty="0" smtClean="0"/>
              <a:t/>
            </a:r>
            <a:br>
              <a:rPr lang="en-CA" sz="2400" dirty="0" smtClean="0"/>
            </a:br>
            <a:r>
              <a:rPr lang="en-CA" sz="3100" dirty="0" err="1" smtClean="0"/>
              <a:t>Wiesner</a:t>
            </a:r>
            <a:r>
              <a:rPr lang="en-CA" sz="3100" dirty="0" smtClean="0"/>
              <a:t>-Hanks writes:  “Every aspect of the process of colonization was gendered” (p. 307). How was this the case?</a:t>
            </a:r>
            <a:br>
              <a:rPr lang="en-CA" sz="3100" dirty="0" smtClean="0"/>
            </a:br>
            <a:r>
              <a:rPr lang="en-CA" sz="3100" dirty="0"/>
              <a:t/>
            </a:r>
            <a:br>
              <a:rPr lang="en-CA" sz="3100" dirty="0"/>
            </a:br>
            <a:endParaRPr lang="en-CA" sz="3100" dirty="0"/>
          </a:p>
        </p:txBody>
      </p:sp>
    </p:spTree>
    <p:extLst>
      <p:ext uri="{BB962C8B-B14F-4D97-AF65-F5344CB8AC3E}">
        <p14:creationId xmlns:p14="http://schemas.microsoft.com/office/powerpoint/2010/main" val="49226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839200" cy="7620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The gendering of the colonial experience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18760"/>
          </a:xfrm>
        </p:spPr>
        <p:txBody>
          <a:bodyPr/>
          <a:lstStyle/>
          <a:p>
            <a:r>
              <a:rPr lang="en-CA" dirty="0" smtClean="0"/>
              <a:t>feminization of land and indigenous peoples</a:t>
            </a:r>
          </a:p>
          <a:p>
            <a:r>
              <a:rPr lang="en-CA" dirty="0" smtClean="0"/>
              <a:t>masculine colonialists</a:t>
            </a:r>
          </a:p>
          <a:p>
            <a:r>
              <a:rPr lang="en-CA" dirty="0" smtClean="0"/>
              <a:t>importation of women from Europe</a:t>
            </a:r>
          </a:p>
          <a:p>
            <a:pPr lvl="1"/>
            <a:r>
              <a:rPr lang="en-CA" dirty="0" smtClean="0"/>
              <a:t>Spain:  married women</a:t>
            </a:r>
          </a:p>
          <a:p>
            <a:pPr lvl="1"/>
            <a:r>
              <a:rPr lang="en-CA" dirty="0" smtClean="0"/>
              <a:t>France: unmarried </a:t>
            </a:r>
            <a:r>
              <a:rPr lang="en-CA" i="1" dirty="0" err="1" smtClean="0"/>
              <a:t>filles</a:t>
            </a:r>
            <a:r>
              <a:rPr lang="en-CA" i="1" dirty="0" smtClean="0"/>
              <a:t> du </a:t>
            </a:r>
            <a:r>
              <a:rPr lang="en-CA" i="1" dirty="0" err="1" smtClean="0"/>
              <a:t>roi</a:t>
            </a:r>
            <a:endParaRPr lang="en-CA" dirty="0" smtClean="0"/>
          </a:p>
          <a:p>
            <a:pPr lvl="1"/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2839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839200" cy="609600"/>
          </a:xfrm>
        </p:spPr>
        <p:txBody>
          <a:bodyPr>
            <a:normAutofit/>
          </a:bodyPr>
          <a:lstStyle/>
          <a:p>
            <a:r>
              <a:rPr lang="en-CA" sz="3200" dirty="0" smtClean="0"/>
              <a:t>The gendering of the colonial experience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5638800" cy="5867400"/>
          </a:xfrm>
        </p:spPr>
        <p:txBody>
          <a:bodyPr>
            <a:normAutofit/>
          </a:bodyPr>
          <a:lstStyle/>
          <a:p>
            <a:r>
              <a:rPr lang="en-CA" dirty="0" smtClean="0"/>
              <a:t>mix of Europeans and indigenous peoples</a:t>
            </a:r>
          </a:p>
          <a:p>
            <a:pPr lvl="1"/>
            <a:r>
              <a:rPr lang="en-CA" dirty="0" smtClean="0"/>
              <a:t>“sexual arrangements” (p. 313) of European men</a:t>
            </a:r>
          </a:p>
          <a:p>
            <a:pPr lvl="1"/>
            <a:r>
              <a:rPr lang="en-CA" dirty="0" smtClean="0"/>
              <a:t>“irregular unions” and “</a:t>
            </a:r>
            <a:r>
              <a:rPr lang="en-CA" dirty="0" err="1" smtClean="0"/>
              <a:t>concubinage</a:t>
            </a:r>
            <a:r>
              <a:rPr lang="en-CA" dirty="0" smtClean="0"/>
              <a:t>” </a:t>
            </a:r>
          </a:p>
          <a:p>
            <a:pPr lvl="1"/>
            <a:r>
              <a:rPr lang="en-CA" dirty="0" smtClean="0"/>
              <a:t>Catholic colonies</a:t>
            </a:r>
          </a:p>
          <a:p>
            <a:pPr lvl="2"/>
            <a:r>
              <a:rPr lang="en-CA" i="1" dirty="0" err="1" smtClean="0"/>
              <a:t>recogimientos</a:t>
            </a:r>
            <a:r>
              <a:rPr lang="en-CA" i="1" dirty="0" smtClean="0"/>
              <a:t> </a:t>
            </a:r>
          </a:p>
          <a:p>
            <a:pPr lvl="2"/>
            <a:r>
              <a:rPr lang="en-CA" dirty="0" smtClean="0"/>
              <a:t>hierarchy in convents (p. 315)</a:t>
            </a:r>
          </a:p>
          <a:p>
            <a:pPr lvl="2"/>
            <a:r>
              <a:rPr lang="en-CA" dirty="0" smtClean="0"/>
              <a:t>Saint Rose of Lima (1586-1617)</a:t>
            </a:r>
          </a:p>
          <a:p>
            <a:pPr lvl="2"/>
            <a:r>
              <a:rPr lang="en-CA" dirty="0" smtClean="0"/>
              <a:t>nuns in New France (1%): cloistered </a:t>
            </a:r>
            <a:r>
              <a:rPr lang="en-CA" dirty="0" err="1" smtClean="0"/>
              <a:t>Ursulines</a:t>
            </a:r>
            <a:r>
              <a:rPr lang="en-CA" dirty="0" smtClean="0"/>
              <a:t>, </a:t>
            </a:r>
            <a:r>
              <a:rPr lang="en-CA" dirty="0" err="1" smtClean="0"/>
              <a:t>uncloistered</a:t>
            </a:r>
            <a:r>
              <a:rPr lang="en-CA" dirty="0" smtClean="0"/>
              <a:t> Congregation  of Notre Dame: Marguerite </a:t>
            </a:r>
            <a:r>
              <a:rPr lang="en-CA" dirty="0" err="1" smtClean="0"/>
              <a:t>Bourgeoys</a:t>
            </a:r>
            <a:r>
              <a:rPr lang="en-CA" dirty="0" smtClean="0"/>
              <a:t> (1620-1700)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5039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916</TotalTime>
  <Words>1043</Words>
  <Application>Microsoft Office PowerPoint</Application>
  <PresentationFormat>On-screen Show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Apex</vt:lpstr>
      <vt:lpstr>History 336</vt:lpstr>
      <vt:lpstr>Power, Colonialism, Querelle</vt:lpstr>
      <vt:lpstr>How can we understand power in terms of gender?</vt:lpstr>
      <vt:lpstr>How can we understand power in terms of gender?</vt:lpstr>
      <vt:lpstr>How can we understand power in terms of gender?</vt:lpstr>
      <vt:lpstr>How can we understand power in terms of gender?</vt:lpstr>
      <vt:lpstr>Gender in the Colonial World  William Blake, “Europe supported by African and America”  Wiesner-Hanks writes:  “Every aspect of the process of colonization was gendered” (p. 307). How was this the case?  </vt:lpstr>
      <vt:lpstr>The gendering of the colonial experience</vt:lpstr>
      <vt:lpstr>The gendering of the colonial experience</vt:lpstr>
      <vt:lpstr>The gendering of the colonial experience</vt:lpstr>
      <vt:lpstr>What were the main features of the querelle des femmes?</vt:lpstr>
      <vt:lpstr>What were the main features of the querelle des femmes?</vt:lpstr>
      <vt:lpstr>What were the main features of the querelle des femmes?</vt:lpstr>
      <vt:lpstr>History 336</vt:lpstr>
      <vt:lpstr>Questions to consider</vt:lpstr>
      <vt:lpstr>Advantages of these questions</vt:lpstr>
      <vt:lpstr>Recent news items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</cp:lastModifiedBy>
  <cp:revision>45</cp:revision>
  <dcterms:created xsi:type="dcterms:W3CDTF">2006-08-16T00:00:00Z</dcterms:created>
  <dcterms:modified xsi:type="dcterms:W3CDTF">2013-01-28T16:57:34Z</dcterms:modified>
</cp:coreProperties>
</file>